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9" r:id="rId2"/>
    <p:sldId id="291" r:id="rId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558ED5"/>
    <a:srgbClr val="00B0F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3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B7B7B1-552E-44F3-9661-7C6CC0F19B2D}" type="datetimeFigureOut">
              <a:rPr lang="en-GB"/>
              <a:pPr>
                <a:defRPr/>
              </a:pPr>
              <a:t>11/05/2022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EC701B-170F-439D-8F3A-55E813F0985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917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446" y="1201867"/>
            <a:ext cx="8217029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246" y="324710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01446" y="643078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E02C-F860-4791-9135-963984CB565E}" type="datetime1">
              <a:rPr lang="en-GB" smtClean="0"/>
              <a:t>11/05/2022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72099" y="6430781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4752" y="643078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D302-1E96-463D-B2BD-F7A0047EA1F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26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807F-D947-4F8B-9B70-33EB94071BD2}" type="datetime1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0E83E-C078-4D77-ACEE-1DBEC475613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4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1155-4257-464A-8F9F-12BE2A26BAF6}" type="datetime1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CCAE4-FE06-4120-B787-B75FB1AA9CA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2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6212" y="6458136"/>
            <a:ext cx="2411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119F-86E4-497A-82D6-DAD89606C788}" type="datetime1">
              <a:rPr lang="en-GB" smtClean="0"/>
              <a:t>11/05/2022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5542" y="6483946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9184" y="6468769"/>
            <a:ext cx="233928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E9077-362A-49ED-8BCF-5D4AAC8B561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7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70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70" y="217827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8357" y="648394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63423-7A84-4FBB-8ECF-87953C09EE20}" type="datetime1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146D-9265-4472-97F2-FD828E4B901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7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136904" cy="2928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6590" y="1916832"/>
            <a:ext cx="3812232" cy="4209331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1400" baseline="0"/>
            </a:lvl1pPr>
            <a:lvl2pPr marL="627063" indent="-266700">
              <a:buAutoNum type="arabicPeriod"/>
              <a:tabLst>
                <a:tab pos="627063" algn="l"/>
              </a:tabLst>
              <a:defRPr sz="1600" b="0"/>
            </a:lvl2pPr>
            <a:lvl3pPr marL="757238" indent="-36513">
              <a:buNone/>
              <a:tabLst>
                <a:tab pos="720725" algn="l"/>
              </a:tabLst>
              <a:defRPr lang="en-GB" sz="16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800100" lvl="2" indent="-42862"/>
            <a:r>
              <a:rPr lang="en-GB" dirty="0"/>
              <a:t>	</a:t>
            </a:r>
            <a:endParaRPr lang="en-GB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030" y="1916832"/>
            <a:ext cx="4042792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483946"/>
            <a:ext cx="233928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2E89B-816B-44D1-B76D-284BD94395AA}" type="datetime1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3946"/>
            <a:ext cx="233928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C1ADB-5AB1-4075-959E-FD43CAA744F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9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CF77-8B33-4C72-AB2D-A4BAE235C365}" type="datetime1">
              <a:rPr lang="en-GB" smtClean="0"/>
              <a:t>11/05/2022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348F2-8C4C-4246-923E-9DFC77FB036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71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F255F-C7C8-4E7C-8C5E-4ADC73E9DE7B}" type="datetime1">
              <a:rPr lang="en-GB" smtClean="0"/>
              <a:t>11/05/2022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687D-7605-447D-A1AB-0F740FD152E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356350"/>
            <a:ext cx="233928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7A426-2FD2-4FEE-9B25-FEE7A6DCEBC8}" type="datetime1">
              <a:rPr lang="en-GB" smtClean="0"/>
              <a:t>11/05/2022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3928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7A667-48A7-493A-9EFD-EEC52B87DD8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3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1" y="93181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3181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4320A-A8CC-47C2-BA0E-042E5EAD3F21}" type="datetime1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67671-B1B6-4359-B793-6061F3DF239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6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5616A-C637-4D56-9011-454AE7E84FD6}" type="datetime1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D7E4-8EB3-4AC6-9501-94B6D96D091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34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7544" y="1036836"/>
            <a:ext cx="8136904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dirty="0"/>
              <a:t/>
            </a:r>
            <a:br>
              <a:rPr lang="de-CH" altLang="en-US" dirty="0"/>
            </a:b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7544" y="1916832"/>
            <a:ext cx="8280920" cy="420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39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DF8ABF-3214-42BE-B1F6-56244CC9914C}" type="datetime1">
              <a:rPr lang="en-GB" smtClean="0"/>
              <a:t>11/05/2022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4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39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1AAE74-F776-41F7-9E67-D76AF76FAB11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28A4D99-BEA1-4B72-87D4-C7299F9FCBA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-9832"/>
            <a:ext cx="9152521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hf hdr="0" ftr="0"/>
  <p:txStyles>
    <p:titleStyle>
      <a:lvl1pPr marL="0" marR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lang="en-GB" sz="2600" b="0" i="0" u="none" strike="noStrike" kern="1200" baseline="0" smtClean="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34A81-373C-4510-A9D6-12AF788E292F}" type="datetime1">
              <a:rPr lang="en-GB" smtClean="0"/>
              <a:t>11/05/2022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E9077-362A-49ED-8BCF-5D4AAC8B561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Ellipse 6"/>
          <p:cNvSpPr/>
          <p:nvPr/>
        </p:nvSpPr>
        <p:spPr>
          <a:xfrm>
            <a:off x="8244040" y="6465190"/>
            <a:ext cx="288000" cy="288000"/>
          </a:xfrm>
          <a:prstGeom prst="ellipse">
            <a:avLst/>
          </a:prstGeom>
          <a:noFill/>
          <a:ln w="38100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1">
            <a:extLst>
              <a:ext uri="{FF2B5EF4-FFF2-40B4-BE49-F238E27FC236}">
                <a16:creationId xmlns:a16="http://schemas.microsoft.com/office/drawing/2014/main" id="{7EC98722-3080-43D3-93A1-DC025CCC7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268" y="1832546"/>
            <a:ext cx="457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2800" b="1" dirty="0">
                <a:latin typeface="Arial" panose="020B0604020202020204" pitchFamily="34" charset="0"/>
              </a:rPr>
              <a:t>GSE-Working Group </a:t>
            </a:r>
            <a:endParaRPr lang="de-DE" altLang="de-DE" sz="2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de-DE" altLang="de-DE" sz="2800" b="1" dirty="0">
                <a:latin typeface="Arial" panose="020B0604020202020204" pitchFamily="34" charset="0"/>
              </a:rPr>
              <a:t>Db2 Systemverwaltung </a:t>
            </a:r>
          </a:p>
          <a:p>
            <a:pPr algn="ctr" eaLnBrk="1" hangingPunct="1"/>
            <a:r>
              <a:rPr lang="de-DE" altLang="de-DE" sz="2800" b="1" dirty="0">
                <a:latin typeface="Arial" panose="020B0604020202020204" pitchFamily="34" charset="0"/>
              </a:rPr>
              <a:t>BDB2D</a:t>
            </a:r>
            <a:endParaRPr lang="de-DE" altLang="de-DE" sz="28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99358F6-38D6-4170-83F6-DA06A3093C01}"/>
              </a:ext>
            </a:extLst>
          </p:cNvPr>
          <p:cNvSpPr/>
          <p:nvPr/>
        </p:nvSpPr>
        <p:spPr>
          <a:xfrm>
            <a:off x="341605" y="3453383"/>
            <a:ext cx="82804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Frühjahrstagung 23. – 24.05.2022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de-DE" sz="1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de-DE" sz="18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Köln Marriott Hotel</a:t>
            </a:r>
            <a:br>
              <a:rPr lang="de-DE" sz="18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Johannisstraße 76-80</a:t>
            </a:r>
            <a:br>
              <a:rPr lang="de-DE" sz="18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50668 Köln 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51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mph" presetSubtype="0" repeatCount="3000" accel="25000" decel="2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A4E0FC-2EC4-485A-823F-05F8EE61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483946"/>
            <a:ext cx="233928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AAA9119F-86E4-497A-82D6-DAD89606C788}" type="datetime1">
              <a:rPr lang="en-GB" smtClean="0"/>
              <a:pPr>
                <a:spcAft>
                  <a:spcPts val="600"/>
                </a:spcAft>
                <a:defRPr/>
              </a:pPr>
              <a:t>11/05/2022</a:t>
            </a:fld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D8EFED-2181-46FB-A614-3ABBC2FD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83946"/>
            <a:ext cx="233928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075E9077-362A-49ED-8BCF-5D4AAC8B5619}" type="slidenum">
              <a:rPr lang="en-GB" smtClean="0"/>
              <a:pPr>
                <a:spcAft>
                  <a:spcPts val="600"/>
                </a:spcAft>
                <a:defRPr/>
              </a:pPr>
              <a:t>2</a:t>
            </a:fld>
            <a:endParaRPr lang="en-GB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79EB83FE-2847-4555-9F07-5AEBA36DE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03836"/>
              </p:ext>
            </p:extLst>
          </p:nvPr>
        </p:nvGraphicFramePr>
        <p:xfrm>
          <a:off x="484468" y="966020"/>
          <a:ext cx="7782004" cy="5253184"/>
        </p:xfrm>
        <a:graphic>
          <a:graphicData uri="http://schemas.openxmlformats.org/drawingml/2006/table">
            <a:tbl>
              <a:tblPr/>
              <a:tblGrid>
                <a:gridCol w="892757">
                  <a:extLst>
                    <a:ext uri="{9D8B030D-6E8A-4147-A177-3AD203B41FA5}">
                      <a16:colId xmlns:a16="http://schemas.microsoft.com/office/drawing/2014/main" val="3696799728"/>
                    </a:ext>
                  </a:extLst>
                </a:gridCol>
                <a:gridCol w="519203">
                  <a:extLst>
                    <a:ext uri="{9D8B030D-6E8A-4147-A177-3AD203B41FA5}">
                      <a16:colId xmlns:a16="http://schemas.microsoft.com/office/drawing/2014/main" val="1005941120"/>
                    </a:ext>
                  </a:extLst>
                </a:gridCol>
                <a:gridCol w="2383201">
                  <a:extLst>
                    <a:ext uri="{9D8B030D-6E8A-4147-A177-3AD203B41FA5}">
                      <a16:colId xmlns:a16="http://schemas.microsoft.com/office/drawing/2014/main" val="2753095507"/>
                    </a:ext>
                  </a:extLst>
                </a:gridCol>
                <a:gridCol w="3986843">
                  <a:extLst>
                    <a:ext uri="{9D8B030D-6E8A-4147-A177-3AD203B41FA5}">
                      <a16:colId xmlns:a16="http://schemas.microsoft.com/office/drawing/2014/main" val="841980109"/>
                    </a:ext>
                  </a:extLst>
                </a:gridCol>
              </a:tblGrid>
              <a:tr h="237863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23.05.2022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sng" strike="noStrike" baseline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702270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12:00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Registrierung + Lunch-Buffet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113264"/>
                  </a:ext>
                </a:extLst>
              </a:tr>
              <a:tr h="333264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13:10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Rolf Merkle, Chairman,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Atruvia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AG </a:t>
                      </a:r>
                      <a:b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Renner,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Vizechairman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BWI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Eröffnung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310065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13:10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13:15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Düllmann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BMC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Begrüßung 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42189"/>
                  </a:ext>
                </a:extLst>
              </a:tr>
              <a:tr h="13874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13:15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David Rizzo, VP R&amp;D Development, BMC</a:t>
                      </a:r>
                      <a:endParaRPr lang="en-US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Role of the Modern Mainframe in the Autonomous Digital Enterprise</a:t>
                      </a:r>
                      <a:endParaRPr lang="en-US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3658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Diskussionsrunde + Pause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96600"/>
                  </a:ext>
                </a:extLst>
              </a:tr>
              <a:tr h="147947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15:15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Hendrik Klimek, Christa Hofmann DATEV</a:t>
                      </a:r>
                      <a:endParaRPr lang="nb-NO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DB2 Monitoring </a:t>
                      </a:r>
                      <a:r>
                        <a:rPr lang="it-IT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</a:t>
                      </a:r>
                      <a:r>
                        <a:rPr lang="it-IT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</a:t>
                      </a:r>
                      <a:r>
                        <a:rPr lang="it-IT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Magic</a:t>
                      </a:r>
                      <a:endParaRPr lang="it-IT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25209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15:15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15:45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Diskussionsrunde + Pause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999152"/>
                  </a:ext>
                </a:extLst>
              </a:tr>
              <a:tr h="193944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15:45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17:15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Benedict </a:t>
                      </a:r>
                      <a:r>
                        <a:rPr lang="de-D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Holste &amp; Christian Lenke, 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IBM Deutschland GmbH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Db2 News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49273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17:15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Erfahrungsaustausch 1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671499"/>
                  </a:ext>
                </a:extLst>
              </a:tr>
              <a:tr h="402333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Rolf Merkle, Chairman,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Atruvia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AG </a:t>
                      </a:r>
                      <a:b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Renner,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Vizechairman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BWI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Abschluss Tag 1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52106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18:10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Düllmann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BMC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Organisatorisches zur Abendveranstaltung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840307"/>
                  </a:ext>
                </a:extLst>
              </a:tr>
              <a:tr h="307660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20:00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Abendveranstaltung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Brauhaus ‚Bierhaus in der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Salzjass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‘, Abmarsch vom Hotel ca. 19:30 Uhr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862210"/>
                  </a:ext>
                </a:extLst>
              </a:tr>
              <a:tr h="32903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574605"/>
                  </a:ext>
                </a:extLst>
              </a:tr>
              <a:tr h="237863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24.05.2022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941262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Chairman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Eröffnung Tag 2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25577"/>
                  </a:ext>
                </a:extLst>
              </a:tr>
              <a:tr h="160504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9:05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9:50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Frank Rhodes, Solution Architect BMC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your DevOps process to handle Db2 deployment and SQL/DDL sniff tests</a:t>
                      </a:r>
                      <a:endParaRPr lang="en-US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459365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9:50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10:20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Diskussionsrunde + Pause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135841"/>
                  </a:ext>
                </a:extLst>
              </a:tr>
              <a:tr h="175545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10:20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10:50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Hans-Peter Graßhoff, REWE Systems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Regular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expressions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 SQL mit XML Technik auf relationale Tabellen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05450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10:50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11:20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Diskussionsrunde + Pause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859157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11:20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11:40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Renner, Vizechairman, BWI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Vorstellung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Idea's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019909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11:40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Erfahrungsaustausch 2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169730"/>
                  </a:ext>
                </a:extLst>
              </a:tr>
              <a:tr h="174039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12:10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Chairman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4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Abschluss Tag 2 / Feedback / nächster Ausrichter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915787"/>
                  </a:ext>
                </a:extLst>
              </a:tr>
              <a:tr h="307660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 13:00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9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Mittagsbuffett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Registrierung für den BMC Db2 Round Table</a:t>
                      </a:r>
                      <a:endParaRPr lang="de-DE" sz="900" b="0" i="0" u="none" strike="noStrike" baseline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925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32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GSE Ne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SE Presentation template empty_new design 2021.potx" id="{8C7560E0-FC8D-4CF0-8C70-CA7E6017694C}" vid="{ABCDCAB1-A67D-45DC-BA9B-8DC2460AEC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GSE Agenda Frühjahrsguide 2022</Template>
  <TotalTime>0</TotalTime>
  <Words>260</Words>
  <Application>Microsoft Office PowerPoint</Application>
  <PresentationFormat>Bildschirmpräsentation (4:3)</PresentationFormat>
  <Paragraphs>97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GSE New PPT Template</vt:lpstr>
      <vt:lpstr>PowerPoint-Präsentation</vt:lpstr>
      <vt:lpstr>PowerPoint-Präsentation</vt:lpstr>
    </vt:vector>
  </TitlesOfParts>
  <Company>BMC Software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Duellmann, Christopher</dc:creator>
  <cp:lastModifiedBy>Renner, Thomas</cp:lastModifiedBy>
  <cp:revision>9</cp:revision>
  <cp:lastPrinted>2017-02-22T10:22:52Z</cp:lastPrinted>
  <dcterms:created xsi:type="dcterms:W3CDTF">2022-04-27T08:56:47Z</dcterms:created>
  <dcterms:modified xsi:type="dcterms:W3CDTF">2022-05-11T05:04:47Z</dcterms:modified>
</cp:coreProperties>
</file>