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9" r:id="rId2"/>
    <p:sldId id="280" r:id="rId3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4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9" d="100"/>
          <a:sy n="79" d="100"/>
        </p:scale>
        <p:origin x="-30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2FF2DB8-05CD-406F-B603-05FCAA0ECD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CA4AC73-759D-44CB-8BEE-B4270AD899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8175B31-D6B9-4187-86EE-6E17F63B61D8}" type="datetimeFigureOut">
              <a:rPr lang="de-DE"/>
              <a:pPr>
                <a:defRPr/>
              </a:pPr>
              <a:t>12.10.2022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8A0B995-E074-41B3-BA5E-CB42AF404D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D828387-CBBB-4257-92C8-8AE9E7C09F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E3FD01F-241F-4E0A-8C78-DAA0446D6DA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ED700766-FA03-408E-9FA8-59E7E98C12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F1F9A3B-B23C-488F-9736-B4B62D3264B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333299D-2B44-4C49-957D-535984755871}" type="datetimeFigureOut">
              <a:rPr lang="de-DE"/>
              <a:pPr>
                <a:defRPr/>
              </a:pPr>
              <a:t>12.10.2022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44578327-78E4-4132-BE76-0820CD6891C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14513313-154A-4905-A085-0EE5738155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D15A6F4-6BDA-4C53-8127-A32EE3E72A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A321169-FC64-4BBE-BF66-BD9FD1BD8B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318D6EC-C203-44FB-BA67-326D2918CE2C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182656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1751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4341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590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9606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3534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6610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94948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285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1270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4470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E9208132-B199-4E8C-B907-F4C218E242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37313"/>
            <a:ext cx="9144000" cy="420687"/>
          </a:xfrm>
          <a:prstGeom prst="rect">
            <a:avLst/>
          </a:prstGeom>
          <a:solidFill>
            <a:srgbClr val="C5DA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27" name="Line 9">
            <a:extLst>
              <a:ext uri="{FF2B5EF4-FFF2-40B4-BE49-F238E27FC236}">
                <a16:creationId xmlns:a16="http://schemas.microsoft.com/office/drawing/2014/main" id="{6702B496-2EAB-4D8A-BD68-449A87A8CCC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343650"/>
            <a:ext cx="9144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8BCDC98A-5DBE-49E9-9FA8-A2290DC5AC7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48413"/>
            <a:ext cx="9144000" cy="88900"/>
          </a:xfrm>
          <a:prstGeom prst="rect">
            <a:avLst/>
          </a:pr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29" name="Line 12">
            <a:extLst>
              <a:ext uri="{FF2B5EF4-FFF2-40B4-BE49-F238E27FC236}">
                <a16:creationId xmlns:a16="http://schemas.microsoft.com/office/drawing/2014/main" id="{D80E9CC1-BABA-436B-B19E-AC2F6B50D44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2667000"/>
            <a:ext cx="9144000" cy="1588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1" name="Rectangle 13">
            <a:extLst>
              <a:ext uri="{FF2B5EF4-FFF2-40B4-BE49-F238E27FC236}">
                <a16:creationId xmlns:a16="http://schemas.microsoft.com/office/drawing/2014/main" id="{93FF230A-6A20-45E9-B1FE-F4605DD68DC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76200"/>
            <a:ext cx="9144000" cy="914400"/>
          </a:xfrm>
          <a:prstGeom prst="rect">
            <a:avLst/>
          </a:prstGeom>
          <a:solidFill>
            <a:srgbClr val="C5DA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lang="de-DE" altLang="de-DE"/>
          </a:p>
        </p:txBody>
      </p:sp>
      <p:pic>
        <p:nvPicPr>
          <p:cNvPr id="2" name="Picture 14" descr="GSE_logo_DR">
            <a:extLst>
              <a:ext uri="{FF2B5EF4-FFF2-40B4-BE49-F238E27FC236}">
                <a16:creationId xmlns:a16="http://schemas.microsoft.com/office/drawing/2014/main" id="{8FEA22EB-CFA1-45B7-86E7-F5163E2751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6213"/>
            <a:ext cx="106680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19">
            <a:extLst>
              <a:ext uri="{FF2B5EF4-FFF2-40B4-BE49-F238E27FC236}">
                <a16:creationId xmlns:a16="http://schemas.microsoft.com/office/drawing/2014/main" id="{94113D2D-1DBF-4544-B91D-6004607589C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4325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" name="Rectangle 22">
            <a:extLst>
              <a:ext uri="{FF2B5EF4-FFF2-40B4-BE49-F238E27FC236}">
                <a16:creationId xmlns:a16="http://schemas.microsoft.com/office/drawing/2014/main" id="{5A40ED16-6633-431D-B75F-545310B6702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3" name="Line 20">
            <a:extLst>
              <a:ext uri="{FF2B5EF4-FFF2-40B4-BE49-F238E27FC236}">
                <a16:creationId xmlns:a16="http://schemas.microsoft.com/office/drawing/2014/main" id="{B878FA92-6054-410A-B848-91F44AB498D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44463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5" name="Line 21">
            <a:extLst>
              <a:ext uri="{FF2B5EF4-FFF2-40B4-BE49-F238E27FC236}">
                <a16:creationId xmlns:a16="http://schemas.microsoft.com/office/drawing/2014/main" id="{140BA9F6-63B2-4ADA-B47B-6C946D826AC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7938"/>
            <a:ext cx="9144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36" name="Picture 25" descr="BGZeileMenuOben">
            <a:extLst>
              <a:ext uri="{FF2B5EF4-FFF2-40B4-BE49-F238E27FC236}">
                <a16:creationId xmlns:a16="http://schemas.microsoft.com/office/drawing/2014/main" id="{24E5072C-008C-4AFA-8C7D-0E8D58F6B9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52400"/>
            <a:ext cx="36576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hteck 1">
            <a:extLst>
              <a:ext uri="{FF2B5EF4-FFF2-40B4-BE49-F238E27FC236}">
                <a16:creationId xmlns:a16="http://schemas.microsoft.com/office/drawing/2014/main" id="{FA8B4960-3C7D-4793-B717-81DBFD227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1557338"/>
            <a:ext cx="4572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2800" b="1">
                <a:latin typeface="Arial" panose="020B0604020202020204" pitchFamily="34" charset="0"/>
              </a:rPr>
              <a:t>GSE-Working Group </a:t>
            </a:r>
            <a:endParaRPr lang="de-DE" altLang="de-DE" sz="2800">
              <a:latin typeface="Arial" panose="020B0604020202020204" pitchFamily="34" charset="0"/>
            </a:endParaRPr>
          </a:p>
          <a:p>
            <a:pPr algn="ctr" eaLnBrk="1" hangingPunct="1"/>
            <a:r>
              <a:rPr lang="de-DE" altLang="de-DE" sz="2800" b="1">
                <a:latin typeface="Arial" panose="020B0604020202020204" pitchFamily="34" charset="0"/>
              </a:rPr>
              <a:t>Db2 Systemverwaltung </a:t>
            </a:r>
          </a:p>
          <a:p>
            <a:pPr algn="ctr" eaLnBrk="1" hangingPunct="1"/>
            <a:r>
              <a:rPr lang="de-DE" altLang="de-DE" sz="2800" b="1">
                <a:latin typeface="Arial" panose="020B0604020202020204" pitchFamily="34" charset="0"/>
              </a:rPr>
              <a:t>BDB2D</a:t>
            </a:r>
            <a:endParaRPr lang="de-DE" altLang="de-DE" sz="280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BD8F7C8F-92E7-45E5-8269-913899CC1B29}"/>
              </a:ext>
            </a:extLst>
          </p:cNvPr>
          <p:cNvSpPr/>
          <p:nvPr/>
        </p:nvSpPr>
        <p:spPr>
          <a:xfrm>
            <a:off x="323850" y="3178175"/>
            <a:ext cx="82804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e-DE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Herbsttagung , 17. – 18.10.2022</a:t>
            </a:r>
            <a:endParaRPr lang="de-DE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algn="ctr" eaLnBrk="1" hangingPunct="1">
              <a:defRPr/>
            </a:pPr>
            <a:endParaRPr lang="de-DE" sz="1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algn="ctr" eaLnBrk="1" hangingPunct="1">
              <a:defRPr/>
            </a:pPr>
            <a:endParaRPr lang="de-DE" sz="1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592FED11-9123-4465-A05B-14B2F7C9E7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743154"/>
              </p:ext>
            </p:extLst>
          </p:nvPr>
        </p:nvGraphicFramePr>
        <p:xfrm>
          <a:off x="628650" y="3544094"/>
          <a:ext cx="7886700" cy="1463040"/>
        </p:xfrm>
        <a:graphic>
          <a:graphicData uri="http://schemas.openxmlformats.org/drawingml/2006/table">
            <a:tbl>
              <a:tblPr/>
              <a:tblGrid>
                <a:gridCol w="7886700">
                  <a:extLst>
                    <a:ext uri="{9D8B030D-6E8A-4147-A177-3AD203B41FA5}">
                      <a16:colId xmlns:a16="http://schemas.microsoft.com/office/drawing/2014/main" val="38923964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IBM Watson Center</a:t>
                      </a:r>
                      <a:br>
                        <a:rPr lang="de-D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Mies-van-der-Rohe-Straße 6</a:t>
                      </a:r>
                      <a:br>
                        <a:rPr lang="de-D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80807</a:t>
                      </a:r>
                      <a:r>
                        <a:rPr lang="de-DE" dirty="0"/>
                        <a:t> </a:t>
                      </a:r>
                      <a:r>
                        <a:rPr lang="de-D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</a:t>
                      </a:r>
                    </a:p>
                    <a:p>
                      <a:endParaRPr lang="de-DE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449292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ECC9AA81-B5B7-47BE-A4F3-5599D72E3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3544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A71D89B-0861-41E0-87CB-1CE376915FD3}"/>
              </a:ext>
            </a:extLst>
          </p:cNvPr>
          <p:cNvSpPr txBox="1"/>
          <p:nvPr/>
        </p:nvSpPr>
        <p:spPr>
          <a:xfrm>
            <a:off x="2627784" y="5327264"/>
            <a:ext cx="45808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effectLst/>
                <a:latin typeface="Arial" panose="020B0604020202020204" pitchFamily="34" charset="0"/>
              </a:rPr>
              <a:t>Ausrichter: </a:t>
            </a:r>
            <a:r>
              <a:rPr lang="de-DE" dirty="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Rocket Software</a:t>
            </a:r>
            <a:endParaRPr lang="de-DE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Tm="3000"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B271181F-10E1-184F-DCF1-FAB55C129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C23A6598-A872-485B-93D7-90419C64D5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364207"/>
              </p:ext>
            </p:extLst>
          </p:nvPr>
        </p:nvGraphicFramePr>
        <p:xfrm>
          <a:off x="623974" y="1196752"/>
          <a:ext cx="7896051" cy="4654974"/>
        </p:xfrm>
        <a:graphic>
          <a:graphicData uri="http://schemas.openxmlformats.org/drawingml/2006/table">
            <a:tbl>
              <a:tblPr/>
              <a:tblGrid>
                <a:gridCol w="729515">
                  <a:extLst>
                    <a:ext uri="{9D8B030D-6E8A-4147-A177-3AD203B41FA5}">
                      <a16:colId xmlns:a16="http://schemas.microsoft.com/office/drawing/2014/main" val="3964487939"/>
                    </a:ext>
                  </a:extLst>
                </a:gridCol>
                <a:gridCol w="577835">
                  <a:extLst>
                    <a:ext uri="{9D8B030D-6E8A-4147-A177-3AD203B41FA5}">
                      <a16:colId xmlns:a16="http://schemas.microsoft.com/office/drawing/2014/main" val="994319732"/>
                    </a:ext>
                  </a:extLst>
                </a:gridCol>
                <a:gridCol w="595401">
                  <a:extLst>
                    <a:ext uri="{9D8B030D-6E8A-4147-A177-3AD203B41FA5}">
                      <a16:colId xmlns:a16="http://schemas.microsoft.com/office/drawing/2014/main" val="4004735114"/>
                    </a:ext>
                  </a:extLst>
                </a:gridCol>
                <a:gridCol w="2535786">
                  <a:extLst>
                    <a:ext uri="{9D8B030D-6E8A-4147-A177-3AD203B41FA5}">
                      <a16:colId xmlns:a16="http://schemas.microsoft.com/office/drawing/2014/main" val="936419029"/>
                    </a:ext>
                  </a:extLst>
                </a:gridCol>
                <a:gridCol w="3457514">
                  <a:extLst>
                    <a:ext uri="{9D8B030D-6E8A-4147-A177-3AD203B41FA5}">
                      <a16:colId xmlns:a16="http://schemas.microsoft.com/office/drawing/2014/main" val="3560141298"/>
                    </a:ext>
                  </a:extLst>
                </a:gridCol>
              </a:tblGrid>
              <a:tr h="154868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17.10.2022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sng" strike="noStrike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8350119"/>
                  </a:ext>
                </a:extLst>
              </a:tr>
              <a:tr h="154868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01:00:00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Registrierung + Lunch-Buffet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166821"/>
                  </a:ext>
                </a:extLst>
              </a:tr>
              <a:tr h="394972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13:10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00:10:00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Rolf Merkle, Chairman,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Atruvia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AG </a:t>
                      </a:r>
                      <a:b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Thomas Renner,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Vizechairman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BWI</a:t>
                      </a:r>
                      <a:b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Patric Becker, Rocket Software</a:t>
                      </a:r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Begrüßung und Eröffnung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624717"/>
                  </a:ext>
                </a:extLst>
              </a:tr>
              <a:tr h="154868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13:10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13:20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00:10:00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Meinrad Much, IBM  Deutschland GmbH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Infos zum Watson Center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392563"/>
                  </a:ext>
                </a:extLst>
              </a:tr>
              <a:tr h="154868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13:20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14:05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00:45:00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Tim Willging, Rocket Software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Modernizing your Db2 for z/OS Tools Experience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678078"/>
                  </a:ext>
                </a:extLst>
              </a:tr>
              <a:tr h="154868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14:05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14:15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00:10:00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Diskussion + Pause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603913"/>
                  </a:ext>
                </a:extLst>
              </a:tr>
              <a:tr h="154868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14:15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15:15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01:00:00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Haakon Roberts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What's new in Db2 13 for z/OS ?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418233"/>
                  </a:ext>
                </a:extLst>
              </a:tr>
              <a:tr h="154868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15:15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00:45:00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Diskussion + Pause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296052"/>
                  </a:ext>
                </a:extLst>
              </a:tr>
              <a:tr h="154868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15:15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00:45:00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Meinrad Much, IBM  Deutschland GmbH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Optional</a:t>
                      </a:r>
                      <a:r>
                        <a:rPr lang="de-DE" sz="8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 Führung durch das Watson Center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214935"/>
                  </a:ext>
                </a:extLst>
              </a:tr>
              <a:tr h="154868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16:15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00:15:00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Benedict Holste, IBM Deutschland GmbH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Aktuelles Thema zu Db2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565609"/>
                  </a:ext>
                </a:extLst>
              </a:tr>
              <a:tr h="154868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16:15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00:45:00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Uli Seelbach, IBM Deutschland GmbH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Visualisierung von Db2 for z/OS Performance Daten mit Excel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804049"/>
                  </a:ext>
                </a:extLst>
              </a:tr>
              <a:tr h="154868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17:20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00:20:00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Thomas Renner, Vizechairman, BWI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Vorstellung Idea's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166385"/>
                  </a:ext>
                </a:extLst>
              </a:tr>
              <a:tr h="154868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17:20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17:50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00:30:00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Erfahrungsaustausch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897816"/>
                  </a:ext>
                </a:extLst>
              </a:tr>
              <a:tr h="274920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17:50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17:55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00:05:00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Rolf Merkle, Chairman, Atruvia AG </a:t>
                      </a:r>
                      <a:b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Thomas Renner, Vizechairman, BWI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Abschluss Tag 1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632611"/>
                  </a:ext>
                </a:extLst>
              </a:tr>
              <a:tr h="154868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17:55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00:05:00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Patric Becker, Rocket Software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Organisatorisches zur Abendveranstaltung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031081"/>
                  </a:ext>
                </a:extLst>
              </a:tr>
              <a:tr h="154868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19:30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Abendveranstaltung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900556"/>
                  </a:ext>
                </a:extLst>
              </a:tr>
              <a:tr h="294128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9175084"/>
                  </a:ext>
                </a:extLst>
              </a:tr>
              <a:tr h="154868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18.10.2022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292419"/>
                  </a:ext>
                </a:extLst>
              </a:tr>
              <a:tr h="154868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9:05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00:05:00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Chairmen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Eröffnung Tag 2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248726"/>
                  </a:ext>
                </a:extLst>
              </a:tr>
              <a:tr h="154868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9:05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9:50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00:45:00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Guy Muller, Rocket Software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Evolve your IBM Z Systems Monitoring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60449"/>
                  </a:ext>
                </a:extLst>
              </a:tr>
              <a:tr h="154868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9:50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00:10:00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Diskussion + Pause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705243"/>
                  </a:ext>
                </a:extLst>
              </a:tr>
              <a:tr h="154868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01:00:00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Haakon Roberts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Db2 13 for z/OS: Early Customer Experiences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295642"/>
                  </a:ext>
                </a:extLst>
              </a:tr>
              <a:tr h="154868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11:20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00:20:00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Diskussion + Pause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4558315"/>
                  </a:ext>
                </a:extLst>
              </a:tr>
              <a:tr h="154868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11:20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12:05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00:45:00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Peter Hartmann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 Alteration am Beispiel von UTS Objekten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565272"/>
                  </a:ext>
                </a:extLst>
              </a:tr>
              <a:tr h="154868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12:05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12:15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00:10:00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alle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Diskussion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25342"/>
                  </a:ext>
                </a:extLst>
              </a:tr>
              <a:tr h="154868"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12:15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12:20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00:05:00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Chairmen</a:t>
                      </a:r>
                      <a:endParaRPr lang="de-D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Abschluss Tag 2 / Feedback / nächster Ausrichter</a:t>
                      </a:r>
                      <a:endParaRPr lang="de-D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3" marR="6003" marT="6003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90785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3000">
    <p:split/>
  </p:transition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Bildschirmpräsentation (4:3)</PresentationFormat>
  <Paragraphs>126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Standarddesign</vt:lpstr>
      <vt:lpstr>PowerPoint-Präsentation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BT0063</dc:creator>
  <cp:lastModifiedBy>Rolf Merkle</cp:lastModifiedBy>
  <cp:revision>128</cp:revision>
  <dcterms:created xsi:type="dcterms:W3CDTF">2008-02-07T09:51:44Z</dcterms:created>
  <dcterms:modified xsi:type="dcterms:W3CDTF">2022-10-12T09:04:07Z</dcterms:modified>
</cp:coreProperties>
</file>